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310" r:id="rId2"/>
    <p:sldId id="326" r:id="rId3"/>
    <p:sldId id="325" r:id="rId4"/>
    <p:sldId id="327" r:id="rId5"/>
    <p:sldId id="328" r:id="rId6"/>
    <p:sldId id="329" r:id="rId7"/>
    <p:sldId id="330" r:id="rId8"/>
    <p:sldId id="331" r:id="rId9"/>
    <p:sldId id="332" r:id="rId10"/>
    <p:sldId id="324" r:id="rId11"/>
  </p:sldIdLst>
  <p:sldSz cx="9144000" cy="5143500" type="screen16x9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Střední styl 1 – zvýraznění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6866" autoAdjust="0"/>
  </p:normalViewPr>
  <p:slideViewPr>
    <p:cSldViewPr>
      <p:cViewPr varScale="1">
        <p:scale>
          <a:sx n="60" d="100"/>
          <a:sy n="60" d="100"/>
        </p:scale>
        <p:origin x="-804" y="-9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01" d="100"/>
          <a:sy n="101" d="100"/>
        </p:scale>
        <p:origin x="267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B5D5F7BA-9491-4B08-8F30-1D5AC14B7646}" type="datetimeFigureOut">
              <a:rPr lang="cs-CZ"/>
              <a:pPr>
                <a:defRPr/>
              </a:pPr>
              <a:t>2.6.2015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cs-CZ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0C196C8-2F4A-4B48-83A2-948B0E7C582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0388F-2C95-4853-BA0D-FB8187AFC0E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88D15-17AF-4852-BA27-75B6482FC4B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843557"/>
            <a:ext cx="2057400" cy="375106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843557"/>
            <a:ext cx="6019800" cy="375106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1BD37-A587-4A39-91F9-13DF79DFB30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A2388066-6B3C-468B-B660-DF03F203EE5E}" type="datetimeFigureOut">
              <a:rPr lang="cs-CZ"/>
              <a:pPr>
                <a:defRPr/>
              </a:pPr>
              <a:t>2.6.2015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6FBA0-FE50-4262-B653-D98BB3D883B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0B04C-BE2D-4253-822F-DD9D9A40C21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7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6B311-2508-442A-84F3-03EEE3BAC06A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7613"/>
            <a:ext cx="4038600" cy="32470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3F229-DDBC-453C-ABBD-7BDF1C31123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347614"/>
            <a:ext cx="4040188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1923678"/>
            <a:ext cx="4040188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6" y="1347614"/>
            <a:ext cx="4041775" cy="576064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6" y="1923678"/>
            <a:ext cx="4041775" cy="267094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10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C81E2-8351-4929-9969-ED5E6631A51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6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92D3AE-CA87-464B-96F7-F0CDDC85C98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3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E46AE-AE30-47BC-AFC5-3DB467FA522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1" y="843558"/>
            <a:ext cx="3008313" cy="57606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843557"/>
            <a:ext cx="5111750" cy="375106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1" y="1419621"/>
            <a:ext cx="3008313" cy="317500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FDB32-DDD1-4618-8C16-CECD659D391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843558"/>
            <a:ext cx="5486400" cy="270212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cs-CZ" noProof="0" smtClean="0"/>
              <a:t>Kliknutím na ikonu přidáte obrázek.</a:t>
            </a:r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572000" y="195486"/>
            <a:ext cx="4104456" cy="28803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99064-4F31-483C-9A20-F342D43607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Skupina 3"/>
          <p:cNvGrpSpPr>
            <a:grpSpLocks/>
          </p:cNvGrpSpPr>
          <p:nvPr/>
        </p:nvGrpSpPr>
        <p:grpSpPr bwMode="auto">
          <a:xfrm>
            <a:off x="0" y="3284538"/>
            <a:ext cx="9144000" cy="1858962"/>
            <a:chOff x="0" y="3284537"/>
            <a:chExt cx="9144000" cy="1858963"/>
          </a:xfrm>
        </p:grpSpPr>
        <p:pic>
          <p:nvPicPr>
            <p:cNvPr id="1034" name="Picture 3"/>
            <p:cNvPicPr>
              <a:picLocks noChangeAspect="1" noChangeArrowheads="1"/>
            </p:cNvPicPr>
            <p:nvPr userDrawn="1"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0" y="3284537"/>
              <a:ext cx="9144000" cy="1858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35" name="Skupina 10"/>
            <p:cNvGrpSpPr>
              <a:grpSpLocks noChangeAspect="1"/>
            </p:cNvGrpSpPr>
            <p:nvPr userDrawn="1"/>
          </p:nvGrpSpPr>
          <p:grpSpPr bwMode="auto">
            <a:xfrm>
              <a:off x="35536" y="4300030"/>
              <a:ext cx="720000" cy="792000"/>
              <a:chOff x="23056" y="6093296"/>
              <a:chExt cx="720000" cy="792000"/>
            </a:xfrm>
          </p:grpSpPr>
          <p:sp>
            <p:nvSpPr>
              <p:cNvPr id="15" name="Zaoblený obdélník 14"/>
              <p:cNvSpPr/>
              <p:nvPr userDrawn="1"/>
            </p:nvSpPr>
            <p:spPr>
              <a:xfrm>
                <a:off x="23056" y="6093296"/>
                <a:ext cx="720000" cy="792000"/>
              </a:xfrm>
              <a:prstGeom prst="roundRect">
                <a:avLst/>
              </a:prstGeom>
              <a:ln>
                <a:noFill/>
              </a:ln>
              <a:effectLst>
                <a:softEdge rad="31750"/>
              </a:effectLst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cs-CZ"/>
              </a:p>
            </p:txBody>
          </p:sp>
          <p:pic>
            <p:nvPicPr>
              <p:cNvPr id="1039" name="Picture 12"/>
              <p:cNvPicPr>
                <a:picLocks noChangeAspect="1" noChangeArrowheads="1"/>
              </p:cNvPicPr>
              <p:nvPr userDrawn="1"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70861" y="6201296"/>
                <a:ext cx="624390" cy="576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027" name="Picture 2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0" y="0"/>
            <a:ext cx="9144000" cy="185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0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6689725" y="201613"/>
            <a:ext cx="1860550" cy="53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419225"/>
            <a:ext cx="8229600" cy="317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1030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68313" y="842963"/>
            <a:ext cx="82296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7F088FB-C11D-40DA-BA45-EEFFDCF2308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2" name="Obrázek 11"/>
          <p:cNvPicPr>
            <a:picLocks noChangeAspect="1" noChangeArrowheads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179388" y="142875"/>
            <a:ext cx="2776537" cy="56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Obrázek 12"/>
          <p:cNvPicPr>
            <a:picLocks noChangeAspect="1"/>
          </p:cNvPicPr>
          <p:nvPr userDrawn="1"/>
        </p:nvPicPr>
        <p:blipFill>
          <a:blip r:embed="rId19"/>
          <a:srcRect/>
          <a:stretch>
            <a:fillRect/>
          </a:stretch>
        </p:blipFill>
        <p:spPr bwMode="auto">
          <a:xfrm>
            <a:off x="7885113" y="4418013"/>
            <a:ext cx="1077912" cy="56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tabLst>
          <a:tab pos="1790700" algn="l"/>
        </a:tabLst>
        <a:defRPr sz="32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pa-sveta.info/mapa-libereckeho-kraje/" TargetMode="External"/><Relationship Id="rId2" Type="http://schemas.openxmlformats.org/officeDocument/2006/relationships/hyperlink" Target="http://www.zspolesovice.cz/kontakty/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zelenamarina.cz/turistika/jizerske-hory.html" TargetMode="External"/><Relationship Id="rId4" Type="http://schemas.openxmlformats.org/officeDocument/2006/relationships/hyperlink" Target="http://www.mudrnovakova.cz/kontakty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Nadpis 1"/>
          <p:cNvSpPr>
            <a:spLocks noGrp="1"/>
          </p:cNvSpPr>
          <p:nvPr>
            <p:ph type="ctrTitle"/>
          </p:nvPr>
        </p:nvSpPr>
        <p:spPr>
          <a:xfrm>
            <a:off x="1143000" y="1203325"/>
            <a:ext cx="6858000" cy="1428750"/>
          </a:xfrm>
        </p:spPr>
        <p:txBody>
          <a:bodyPr/>
          <a:lstStyle/>
          <a:p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/>
            </a:r>
            <a:br>
              <a:rPr lang="cs-CZ" sz="1600" smtClean="0"/>
            </a:br>
            <a:r>
              <a:rPr lang="cs-CZ" sz="1600" smtClean="0"/>
              <a:t>Dotkněte se inovací</a:t>
            </a:r>
            <a:br>
              <a:rPr lang="cs-CZ" sz="1600" smtClean="0"/>
            </a:br>
            <a:r>
              <a:rPr lang="cs-CZ" sz="1600" smtClean="0"/>
              <a:t>CZ.1.07/1.3.00/51.0024</a:t>
            </a:r>
            <a:r>
              <a:rPr lang="cs-CZ" sz="2000" smtClean="0"/>
              <a:t/>
            </a:r>
            <a:br>
              <a:rPr lang="cs-CZ" sz="2000" smtClean="0"/>
            </a:br>
            <a:r>
              <a:rPr lang="cs-CZ" smtClean="0"/>
              <a:t/>
            </a:r>
            <a:br>
              <a:rPr lang="cs-CZ" smtClean="0"/>
            </a:br>
            <a:endParaRPr lang="cs-CZ" smtClean="0"/>
          </a:p>
        </p:txBody>
      </p:sp>
      <p:sp>
        <p:nvSpPr>
          <p:cNvPr id="15362" name="Podnadpis 2"/>
          <p:cNvSpPr>
            <a:spLocks noGrp="1"/>
          </p:cNvSpPr>
          <p:nvPr>
            <p:ph type="subTitle" idx="1"/>
          </p:nvPr>
        </p:nvSpPr>
        <p:spPr>
          <a:xfrm>
            <a:off x="1143000" y="1708150"/>
            <a:ext cx="6858000" cy="2235200"/>
          </a:xfrm>
        </p:spPr>
        <p:txBody>
          <a:bodyPr/>
          <a:lstStyle/>
          <a:p>
            <a:r>
              <a:rPr lang="cs-CZ" sz="8000" b="1" smtClean="0"/>
              <a:t>Liberecko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55650" y="1851025"/>
            <a:ext cx="7772400" cy="1022350"/>
          </a:xfrm>
        </p:spPr>
        <p:txBody>
          <a:bodyPr>
            <a:noAutofit/>
          </a:bodyPr>
          <a:lstStyle/>
          <a:p>
            <a:r>
              <a:rPr lang="cs-CZ" sz="1800" cap="none" smtClean="0"/>
              <a:t>ZDROJE:</a:t>
            </a:r>
            <a:r>
              <a:rPr lang="cs-CZ" sz="1800" cap="none" smtClean="0">
                <a:latin typeface="Arial" charset="0"/>
              </a:rPr>
              <a:t/>
            </a:r>
            <a:br>
              <a:rPr lang="cs-CZ" sz="1800" cap="none" smtClean="0">
                <a:latin typeface="Arial" charset="0"/>
              </a:rPr>
            </a:br>
            <a:r>
              <a:rPr lang="cs-CZ" sz="1200" cap="none" smtClean="0">
                <a:latin typeface="Arial" charset="0"/>
                <a:hlinkClick r:id="rId2"/>
              </a:rPr>
              <a:t>http://www.zspolesovice.cz/kontakty/</a:t>
            </a:r>
            <a:r>
              <a:rPr lang="cs-CZ" sz="1200" cap="none" smtClean="0">
                <a:latin typeface="Arial" charset="0"/>
              </a:rPr>
              <a:t/>
            </a:r>
            <a:br>
              <a:rPr lang="cs-CZ" sz="1200" cap="none" smtClean="0">
                <a:latin typeface="Arial" charset="0"/>
              </a:rPr>
            </a:br>
            <a:r>
              <a:rPr lang="cs-CZ" sz="1200" cap="none" smtClean="0">
                <a:latin typeface="Arial" charset="0"/>
                <a:hlinkClick r:id="rId3"/>
              </a:rPr>
              <a:t>http://www.mapa-sveta.info/mapa-libereckeho-kraje/</a:t>
            </a:r>
            <a:r>
              <a:rPr lang="cs-CZ" sz="1200" cap="none" smtClean="0">
                <a:latin typeface="Arial" charset="0"/>
              </a:rPr>
              <a:t/>
            </a:r>
            <a:br>
              <a:rPr lang="cs-CZ" sz="1200" cap="none" smtClean="0">
                <a:latin typeface="Arial" charset="0"/>
              </a:rPr>
            </a:br>
            <a:r>
              <a:rPr lang="cs-CZ" sz="1200" cap="none" smtClean="0">
                <a:latin typeface="Arial" charset="0"/>
              </a:rPr>
              <a:t> </a:t>
            </a:r>
            <a:r>
              <a:rPr lang="cs-CZ" sz="1200" cap="none" smtClean="0">
                <a:latin typeface="Arial" charset="0"/>
                <a:hlinkClick r:id="rId4"/>
              </a:rPr>
              <a:t>http://www.mudrnovakova.cz/kontakty/</a:t>
            </a:r>
            <a:r>
              <a:rPr lang="cs-CZ" sz="1200" cap="none" smtClean="0">
                <a:latin typeface="Arial" charset="0"/>
              </a:rPr>
              <a:t/>
            </a:r>
            <a:br>
              <a:rPr lang="cs-CZ" sz="1200" cap="none" smtClean="0">
                <a:latin typeface="Arial" charset="0"/>
              </a:rPr>
            </a:br>
            <a:r>
              <a:rPr lang="cs-CZ" sz="1200" cap="none" smtClean="0">
                <a:latin typeface="Arial" charset="0"/>
                <a:hlinkClick r:id="rId5"/>
              </a:rPr>
              <a:t>http://www.zelenamarina.cz/turistika/jizerske-hory.html</a:t>
            </a:r>
            <a:r>
              <a:rPr lang="cs-CZ" sz="1200" cap="none" smtClean="0">
                <a:latin typeface="Arial" charset="0"/>
              </a:rPr>
              <a:t/>
            </a:r>
            <a:br>
              <a:rPr lang="cs-CZ" sz="1200" cap="none" smtClean="0">
                <a:latin typeface="Arial" charset="0"/>
              </a:rPr>
            </a:br>
            <a:r>
              <a:rPr lang="cs-CZ" sz="1200" cap="none" smtClean="0">
                <a:latin typeface="Arial" charset="0"/>
              </a:rPr>
              <a:t>archiv autora</a:t>
            </a:r>
            <a:br>
              <a:rPr lang="cs-CZ" sz="1200" cap="none" smtClean="0">
                <a:latin typeface="Arial" charset="0"/>
              </a:rPr>
            </a:br>
            <a:endParaRPr lang="cs-CZ" sz="1200" cap="none" smtClean="0">
              <a:latin typeface="Arial" charset="0"/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type="body" idx="1"/>
          </p:nvPr>
        </p:nvSpPr>
        <p:spPr>
          <a:xfrm>
            <a:off x="611188" y="3651250"/>
            <a:ext cx="7772400" cy="1125538"/>
          </a:xfrm>
        </p:spPr>
        <p:txBody>
          <a:bodyPr>
            <a:normAutofit/>
          </a:bodyPr>
          <a:lstStyle/>
          <a:p>
            <a:endParaRPr lang="cs-CZ" smtClean="0">
              <a:solidFill>
                <a:srgbClr val="898989"/>
              </a:solidFill>
            </a:endParaRPr>
          </a:p>
          <a:p>
            <a:endParaRPr lang="cs-CZ" smtClean="0">
              <a:solidFill>
                <a:srgbClr val="898989"/>
              </a:solidFill>
            </a:endParaRPr>
          </a:p>
          <a:p>
            <a:endParaRPr lang="cs-CZ" smtClean="0">
              <a:solidFill>
                <a:srgbClr val="898989"/>
              </a:solidFill>
            </a:endParaRPr>
          </a:p>
          <a:p>
            <a:endParaRPr lang="cs-CZ" smtClean="0">
              <a:solidFill>
                <a:srgbClr val="898989"/>
              </a:solidFill>
            </a:endParaRPr>
          </a:p>
          <a:p>
            <a:endParaRPr lang="cs-CZ" smtClean="0">
              <a:solidFill>
                <a:srgbClr val="898989"/>
              </a:solidFill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Podnadpis 2"/>
          <p:cNvSpPr>
            <a:spLocks noGrp="1"/>
          </p:cNvSpPr>
          <p:nvPr>
            <p:ph type="subTitle" idx="1"/>
          </p:nvPr>
        </p:nvSpPr>
        <p:spPr>
          <a:xfrm>
            <a:off x="684213" y="1303338"/>
            <a:ext cx="8208962" cy="3571875"/>
          </a:xfrm>
        </p:spPr>
        <p:txBody>
          <a:bodyPr/>
          <a:lstStyle/>
          <a:p>
            <a:pPr algn="l"/>
            <a:r>
              <a:rPr lang="cs-CZ" smtClean="0"/>
              <a:t>Škola: Základní škola a mateřská škola, Hlušice</a:t>
            </a:r>
          </a:p>
          <a:p>
            <a:pPr algn="l"/>
            <a:r>
              <a:rPr lang="cs-CZ" smtClean="0"/>
              <a:t>Autor:  Mgr. Pavel Calta</a:t>
            </a:r>
          </a:p>
          <a:p>
            <a:pPr algn="l"/>
            <a:r>
              <a:rPr lang="cs-CZ" smtClean="0"/>
              <a:t>Předmět: vlastivěda</a:t>
            </a:r>
          </a:p>
          <a:p>
            <a:pPr algn="l"/>
            <a:endParaRPr lang="cs-CZ" smtClean="0"/>
          </a:p>
          <a:p>
            <a:pPr algn="l"/>
            <a:r>
              <a:rPr lang="cs-CZ" smtClean="0"/>
              <a:t>Anotace:  Seznámení se s Libereckým krajem, Liberec, Ještěd, Jizerské hory</a:t>
            </a:r>
          </a:p>
          <a:p>
            <a:pPr algn="l"/>
            <a:endParaRPr lang="cs-CZ" smtClean="0"/>
          </a:p>
          <a:p>
            <a:pPr algn="l"/>
            <a:endParaRPr lang="cs-CZ" smtClean="0"/>
          </a:p>
          <a:p>
            <a:pPr algn="l"/>
            <a:endParaRPr lang="cs-CZ" smtClean="0"/>
          </a:p>
          <a:p>
            <a:pPr algn="l"/>
            <a:r>
              <a:rPr lang="cs-CZ" smtClean="0"/>
              <a:t>Materiál je zpracován v rámci projektu Dotkněte se inovací CZ.1.07/1.3.00/51.0024 </a:t>
            </a:r>
          </a:p>
          <a:p>
            <a:pPr algn="l"/>
            <a:endParaRPr lang="cs-CZ" smtClean="0"/>
          </a:p>
        </p:txBody>
      </p:sp>
      <p:sp>
        <p:nvSpPr>
          <p:cNvPr id="16386" name="Nadpis 1"/>
          <p:cNvSpPr txBox="1">
            <a:spLocks/>
          </p:cNvSpPr>
          <p:nvPr/>
        </p:nvSpPr>
        <p:spPr bwMode="auto">
          <a:xfrm>
            <a:off x="684213" y="842963"/>
            <a:ext cx="80137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>
              <a:tabLst>
                <a:tab pos="1790700" algn="l"/>
              </a:tabLst>
            </a:pPr>
            <a:r>
              <a:rPr lang="cs-CZ" sz="3200" b="1">
                <a:latin typeface="Calibri" pitchFamily="34" charset="0"/>
              </a:rPr>
              <a:t>Základní informace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cs-CZ" b="1" smtClean="0"/>
              <a:t>Metodický pokyn</a:t>
            </a:r>
          </a:p>
        </p:txBody>
      </p:sp>
      <p:sp>
        <p:nvSpPr>
          <p:cNvPr id="17410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1800" smtClean="0"/>
              <a:t>Popis práce s materiálem</a:t>
            </a:r>
          </a:p>
          <a:p>
            <a:r>
              <a:rPr lang="cs-CZ" sz="1800" smtClean="0"/>
              <a:t>postupovat dle pokynů na jednotlivých stránkách prezentace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Materiál je určen pro práci s interaktivní tabulí a tablety</a:t>
            </a:r>
          </a:p>
          <a:p>
            <a:r>
              <a:rPr lang="cs-CZ" sz="1800" smtClean="0"/>
              <a:t>Přílohy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Didaktická příprava</a:t>
            </a:r>
          </a:p>
          <a:p>
            <a:r>
              <a:rPr lang="cs-CZ" sz="1800" smtClean="0"/>
              <a:t>Očekávání a cíle</a:t>
            </a:r>
          </a:p>
          <a:p>
            <a:pPr>
              <a:buFont typeface="Wingdings" pitchFamily="2" charset="2"/>
              <a:buChar char="Ø"/>
            </a:pPr>
            <a:r>
              <a:rPr lang="cs-CZ" sz="1800" i="1" smtClean="0"/>
              <a:t>Seznámení se s Libereckým krajem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SEVERNÍ ČECHY - LIBERECKÝ KRAJ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  <p:pic>
        <p:nvPicPr>
          <p:cNvPr id="18435" name="Zástupný symbol pro obsah 8" descr="www.edb.cz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87563" y="1419225"/>
            <a:ext cx="4968875" cy="3175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 dirty="0"/>
          </a:p>
        </p:txBody>
      </p:sp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00" y="1357313"/>
            <a:ext cx="55006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Nadpis 26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cs-CZ" smtClean="0"/>
              <a:t>Krajským městem je Liberec</a:t>
            </a:r>
          </a:p>
        </p:txBody>
      </p:sp>
      <p:sp>
        <p:nvSpPr>
          <p:cNvPr id="28" name="Podnadpis 27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pl-PL" dirty="0" smtClean="0"/>
              <a:t>Hornatý kraj s několika CHKO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dirty="0" smtClean="0"/>
              <a:t>Jizerské hory, Lužické hory, zasahují Krkonoše a Český ráj</a:t>
            </a:r>
            <a:endParaRPr lang="cs-CZ" dirty="0"/>
          </a:p>
        </p:txBody>
      </p:sp>
      <p:sp>
        <p:nvSpPr>
          <p:cNvPr id="29" name="Zástupný symbol pro text 28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LIBEREC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  <p:pic>
        <p:nvPicPr>
          <p:cNvPr id="21507" name="irc_mi" descr="http://liberec.liberecky-kraj.cz/galerie/obrazky/imager.php?img=522792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32000" y="1419225"/>
            <a:ext cx="5080000" cy="317500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Ještěd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  <p:pic>
        <p:nvPicPr>
          <p:cNvPr id="22531" name="irc_mi" descr="http://files.mestoliberec.webnode.cz/200000030-be553bf4f4/je%C5%A1t%C4%9Bd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381375" y="1419225"/>
            <a:ext cx="2381250" cy="3175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Jizerské hory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>
          <a:xfrm>
            <a:off x="4572000" y="195263"/>
            <a:ext cx="4103688" cy="288925"/>
          </a:xfrm>
        </p:spPr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cs-CZ"/>
          </a:p>
        </p:txBody>
      </p:sp>
      <p:pic>
        <p:nvPicPr>
          <p:cNvPr id="23555" name="irc_mi" descr="http://www.primazima.cz/wp-content/uploads/2010/11/jizerske-hory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71625" y="1419225"/>
            <a:ext cx="5929313" cy="3175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oxed_powerpoint_16x9_2012-08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rezentace4" id="{FA648B46-5DFB-4817-A984-0EDF8C590859}" vid="{9C3AC370-3180-4625-AB9F-69495A826E3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</TotalTime>
  <Words>111</Words>
  <Application>Microsoft Office PowerPoint</Application>
  <PresentationFormat>On-screen Show (16:9)</PresentationFormat>
  <Paragraphs>31</Paragraphs>
  <Slides>10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Šablona návrhu</vt:lpstr>
      </vt:variant>
      <vt:variant>
        <vt:i4>2</vt:i4>
      </vt:variant>
      <vt:variant>
        <vt:lpstr>Nadpisy snímků</vt:lpstr>
      </vt:variant>
      <vt:variant>
        <vt:i4>10</vt:i4>
      </vt:variant>
    </vt:vector>
  </HeadingPairs>
  <TitlesOfParts>
    <vt:vector size="15" baseType="lpstr">
      <vt:lpstr>Calibri</vt:lpstr>
      <vt:lpstr>Arial</vt:lpstr>
      <vt:lpstr>Wingdings</vt:lpstr>
      <vt:lpstr>boxed_powerpoint_16x9_2012-08</vt:lpstr>
      <vt:lpstr>boxed_powerpoint_16x9_2012-08</vt:lpstr>
      <vt:lpstr>  Dotkněte se inovací CZ.1.07/1.3.00/51.0024  </vt:lpstr>
      <vt:lpstr>Snímek 2</vt:lpstr>
      <vt:lpstr>Metodický pokyn</vt:lpstr>
      <vt:lpstr>SEVERNÍ ČECHY - LIBERECKÝ KRAJ</vt:lpstr>
      <vt:lpstr>Snímek 5</vt:lpstr>
      <vt:lpstr>Krajským městem je Liberec</vt:lpstr>
      <vt:lpstr>LIBEREC</vt:lpstr>
      <vt:lpstr>Ještěd</vt:lpstr>
      <vt:lpstr>Jizerské hory</vt:lpstr>
      <vt:lpstr>ZDROJE: http://www.zspolesovice.cz/kontakty/ http://www.mapa-sveta.info/mapa-libereckeho-kraje/  http://www.mudrnovakova.cz/kontakty/ http://www.zelenamarina.cz/turistika/jizerske-hory.html archiv autora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Účet Microsoft</dc:creator>
  <cp:lastModifiedBy>DUM</cp:lastModifiedBy>
  <cp:revision>21</cp:revision>
  <dcterms:created xsi:type="dcterms:W3CDTF">2014-10-07T08:27:59Z</dcterms:created>
  <dcterms:modified xsi:type="dcterms:W3CDTF">2015-06-02T18:33:25Z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0x0101009CE513F370EBC24DB3058E48E01F3A2B</vt:lpwstr>
  </property>
  <property fmtid="{D5CDD505-2E9C-101B-9397-08002B2CF9AE}" pid="3" name="IsMyDocuments">
    <vt:bool>true</vt:bool>
  </property>
</Properties>
</file>